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  <p:sldId id="263" r:id="rId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80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342900"/>
            <a:ext cx="8170254" cy="502920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36625"/>
            <a:ext cx="7342188" cy="1603375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57500"/>
            <a:ext cx="7342188" cy="14605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5102412"/>
            <a:ext cx="2133600" cy="216098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13/03/17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5102412"/>
            <a:ext cx="2895600" cy="21484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5102412"/>
            <a:ext cx="762000" cy="226219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44749"/>
            <a:ext cx="8778240" cy="54255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6" y="1411941"/>
            <a:ext cx="3008313" cy="762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508000"/>
            <a:ext cx="4114800" cy="455480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6" y="2226936"/>
            <a:ext cx="3008313" cy="2835867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13/03/17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3" y="258436"/>
            <a:ext cx="3398837" cy="1004093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44749"/>
            <a:ext cx="8778240" cy="54255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409700"/>
            <a:ext cx="3008376" cy="7620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510646"/>
            <a:ext cx="4114800" cy="45567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225040"/>
            <a:ext cx="3008376" cy="283464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13/03/17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44749"/>
            <a:ext cx="8778240" cy="54255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3573183"/>
            <a:ext cx="8021977" cy="763494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276412"/>
            <a:ext cx="8421624" cy="3152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4392706"/>
            <a:ext cx="8021977" cy="84417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13/03/17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44749"/>
            <a:ext cx="8778240" cy="54255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13/03/17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44749"/>
            <a:ext cx="8778240" cy="54255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508000"/>
            <a:ext cx="1416423" cy="4597136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3" y="508000"/>
            <a:ext cx="6279777" cy="45971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13/03/17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44749"/>
            <a:ext cx="8778240" cy="54255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13/03/17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342900"/>
            <a:ext cx="8170254" cy="502920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2868706"/>
            <a:ext cx="7345362" cy="1277471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4191000"/>
            <a:ext cx="7345362" cy="8255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5102412"/>
            <a:ext cx="2133600" cy="216098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13/03/17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5103667"/>
            <a:ext cx="2895600" cy="214842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444500"/>
            <a:ext cx="7836408" cy="2357438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44749"/>
            <a:ext cx="8778240" cy="54255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143000"/>
            <a:ext cx="7345362" cy="13970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2612139"/>
            <a:ext cx="7345362" cy="1250156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13/03/17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44749"/>
            <a:ext cx="8778240" cy="54255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1789907"/>
            <a:ext cx="3566160" cy="32728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89907"/>
            <a:ext cx="3566160" cy="32728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13/03/17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44749"/>
            <a:ext cx="8778240" cy="54255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424159"/>
            <a:ext cx="3566160" cy="69375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159001"/>
            <a:ext cx="3566160" cy="290380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424159"/>
            <a:ext cx="3566160" cy="69375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159001"/>
            <a:ext cx="3566160" cy="290380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13/03/17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44749"/>
            <a:ext cx="8778240" cy="54255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13/03/17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44749"/>
            <a:ext cx="8778240" cy="54255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13/03/17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44749"/>
            <a:ext cx="8778240" cy="54255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6" y="974910"/>
            <a:ext cx="3008313" cy="762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508000"/>
            <a:ext cx="4114800" cy="455480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6" y="1789907"/>
            <a:ext cx="3008313" cy="271859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13/03/17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03465"/>
            <a:ext cx="7345362" cy="11165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1778001"/>
            <a:ext cx="7345363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5309659"/>
            <a:ext cx="2133600" cy="2160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13/03/17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5309659"/>
            <a:ext cx="2895600" cy="214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5296959"/>
            <a:ext cx="762000" cy="2262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Exploring the bottom-up approaches for international governance of space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Tomas Hrozensky</a:t>
            </a:r>
          </a:p>
          <a:p>
            <a:r>
              <a:rPr lang="en-US" sz="1400" i="1" dirty="0" smtClean="0"/>
              <a:t>chairman – Slovak Space Policy Association NGO, PhD. student – </a:t>
            </a:r>
            <a:r>
              <a:rPr lang="en-US" sz="1400" i="1" dirty="0" err="1" smtClean="0"/>
              <a:t>Matej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Bel</a:t>
            </a:r>
            <a:r>
              <a:rPr lang="en-US" sz="1400" i="1" dirty="0" smtClean="0"/>
              <a:t> University, </a:t>
            </a:r>
            <a:r>
              <a:rPr lang="en-US" sz="1400" i="1" dirty="0" err="1" smtClean="0"/>
              <a:t>Bansk</a:t>
            </a:r>
            <a:r>
              <a:rPr lang="en-US" sz="1400" i="1" dirty="0" err="1" smtClean="0"/>
              <a:t>á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Bystrica</a:t>
            </a:r>
            <a:r>
              <a:rPr lang="en-US" sz="1400" i="1" dirty="0" smtClean="0"/>
              <a:t>, Slovakia</a:t>
            </a:r>
            <a:endParaRPr lang="en-US" sz="1400" i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386239" y="4634844"/>
            <a:ext cx="4638131" cy="765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ECSL Young Lawyers’ Symposium 2017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453587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and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rising imbalance between development in space technology and progress in legal and regulatory arena for space</a:t>
            </a:r>
          </a:p>
          <a:p>
            <a:r>
              <a:rPr lang="en-US" dirty="0" smtClean="0"/>
              <a:t>success of some bottom-up approaches vs. hibernation and stalemate of top-down designed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092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03-13 at 12.24.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73" y="432062"/>
            <a:ext cx="3761644" cy="4811598"/>
          </a:xfrm>
          <a:prstGeom prst="rect">
            <a:avLst/>
          </a:prstGeom>
        </p:spPr>
      </p:pic>
      <p:pic>
        <p:nvPicPr>
          <p:cNvPr id="3" name="Picture 2" descr="Screen Shot 2017-03-13 at 13.18.3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767" y="432062"/>
            <a:ext cx="3448474" cy="480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633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and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risky efforts in opening current legal framework</a:t>
            </a:r>
          </a:p>
          <a:p>
            <a:r>
              <a:rPr lang="en-US" dirty="0" smtClean="0"/>
              <a:t>positive assessment of bottom-up initiatives in literature</a:t>
            </a:r>
          </a:p>
          <a:p>
            <a:r>
              <a:rPr lang="en-US" dirty="0" smtClean="0"/>
              <a:t>recent experience with bottom-up approaches</a:t>
            </a:r>
          </a:p>
          <a:p>
            <a:r>
              <a:rPr lang="en-US" dirty="0" smtClean="0"/>
              <a:t>rationalist tradition applied to both state and non-state actors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89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building upon proven efforts </a:t>
            </a:r>
            <a:r>
              <a:rPr lang="en-US" b="1" dirty="0" smtClean="0"/>
              <a:t>but </a:t>
            </a:r>
            <a:r>
              <a:rPr lang="en-US" dirty="0" smtClean="0"/>
              <a:t>also going deeper</a:t>
            </a:r>
          </a:p>
          <a:p>
            <a:r>
              <a:rPr lang="en-US" dirty="0" smtClean="0"/>
              <a:t>deeper = more directly to the industry</a:t>
            </a:r>
          </a:p>
          <a:p>
            <a:r>
              <a:rPr lang="en-US" dirty="0" smtClean="0"/>
              <a:t>role for nat. administrations and int. bodies – fostering the industry incentives, creating favorable conditions for implementing bottom-up initiatives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105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platforms for representatives of commercial / private space at int. forums for space</a:t>
            </a:r>
          </a:p>
          <a:p>
            <a:r>
              <a:rPr lang="en-US" dirty="0" smtClean="0"/>
              <a:t>adjustments in the COPUOS agenda and agendas of its subcommittees</a:t>
            </a:r>
          </a:p>
          <a:p>
            <a:r>
              <a:rPr lang="en-US" dirty="0" smtClean="0"/>
              <a:t>fostering the creation of more space industry associations and space industry best practices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246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and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1778000"/>
            <a:ext cx="7345363" cy="3432927"/>
          </a:xfrm>
        </p:spPr>
        <p:txBody>
          <a:bodyPr/>
          <a:lstStyle/>
          <a:p>
            <a:r>
              <a:rPr lang="en-US" dirty="0" smtClean="0"/>
              <a:t>bridging the gap between political / diplomatic nature of space governance forums and business / finance nature of private space sector</a:t>
            </a:r>
          </a:p>
          <a:p>
            <a:r>
              <a:rPr lang="en-US" dirty="0" smtClean="0"/>
              <a:t>interests of commercial and private sector</a:t>
            </a:r>
          </a:p>
          <a:p>
            <a:r>
              <a:rPr lang="en-US" dirty="0" smtClean="0"/>
              <a:t>bypassing the existing regime, creation of duplicate parallel mechanisms</a:t>
            </a:r>
          </a:p>
        </p:txBody>
      </p:sp>
    </p:spTree>
    <p:extLst>
      <p:ext uri="{BB962C8B-B14F-4D97-AF65-F5344CB8AC3E}">
        <p14:creationId xmlns:p14="http://schemas.microsoft.com/office/powerpoint/2010/main" val="1166573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+mj-ea"/>
              <a:buAutoNum type="circleNumDbPlain"/>
            </a:pPr>
            <a:r>
              <a:rPr lang="en-US" dirty="0" smtClean="0"/>
              <a:t>What </a:t>
            </a:r>
            <a:r>
              <a:rPr lang="en-US" dirty="0"/>
              <a:t>are the possibilities to include representatives from / of private space sector more often at the global space governance platforms?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dirty="0" smtClean="0"/>
              <a:t>How </a:t>
            </a:r>
            <a:r>
              <a:rPr lang="en-US" dirty="0"/>
              <a:t>to refurbish the COPUOS agenda items so that agendas of COPUOS and its subcommittees would reflect contemporary trends and developments more adequately ?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dirty="0" smtClean="0"/>
              <a:t>Would </a:t>
            </a:r>
            <a:r>
              <a:rPr lang="en-US" dirty="0"/>
              <a:t>it be viable to foster more and detailed space industry best </a:t>
            </a:r>
            <a:r>
              <a:rPr lang="en-US" dirty="0" smtClean="0"/>
              <a:t>practices </a:t>
            </a:r>
            <a:r>
              <a:rPr lang="en-US" dirty="0"/>
              <a:t>as a precursor for discussions about new or updated mechanisms for international space governance?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9577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2966</TotalTime>
  <Words>308</Words>
  <Application>Microsoft Macintosh PowerPoint</Application>
  <PresentationFormat>On-screen Show (16:10)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Capital</vt:lpstr>
      <vt:lpstr>Exploring the bottom-up approaches for international governance of space</vt:lpstr>
      <vt:lpstr>Idea and motivation</vt:lpstr>
      <vt:lpstr>PowerPoint Presentation</vt:lpstr>
      <vt:lpstr>Rationale and background</vt:lpstr>
      <vt:lpstr>How?</vt:lpstr>
      <vt:lpstr>Suggestions</vt:lpstr>
      <vt:lpstr>Challenges and questions</vt:lpstr>
      <vt:lpstr>Talking points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bottom-up approaches for international governance of space</dc:title>
  <dc:creator>Tomas Hrozensky</dc:creator>
  <cp:lastModifiedBy>Tomas Hrozensky</cp:lastModifiedBy>
  <cp:revision>13</cp:revision>
  <dcterms:created xsi:type="dcterms:W3CDTF">2017-03-13T11:11:22Z</dcterms:created>
  <dcterms:modified xsi:type="dcterms:W3CDTF">2017-03-15T12:38:21Z</dcterms:modified>
</cp:coreProperties>
</file>